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682" r:id="rId2"/>
    <p:sldMasterId id="2147483699" r:id="rId3"/>
  </p:sldMasterIdLst>
  <p:notesMasterIdLst>
    <p:notesMasterId r:id="rId43"/>
  </p:notesMasterIdLst>
  <p:sldIdLst>
    <p:sldId id="431" r:id="rId4"/>
    <p:sldId id="273" r:id="rId5"/>
    <p:sldId id="373" r:id="rId6"/>
    <p:sldId id="401" r:id="rId7"/>
    <p:sldId id="399" r:id="rId8"/>
    <p:sldId id="405" r:id="rId9"/>
    <p:sldId id="406" r:id="rId10"/>
    <p:sldId id="374" r:id="rId11"/>
    <p:sldId id="430" r:id="rId12"/>
    <p:sldId id="411" r:id="rId13"/>
    <p:sldId id="407" r:id="rId14"/>
    <p:sldId id="408" r:id="rId15"/>
    <p:sldId id="409" r:id="rId16"/>
    <p:sldId id="410" r:id="rId17"/>
    <p:sldId id="400" r:id="rId18"/>
    <p:sldId id="424" r:id="rId19"/>
    <p:sldId id="425" r:id="rId20"/>
    <p:sldId id="426" r:id="rId21"/>
    <p:sldId id="375" r:id="rId22"/>
    <p:sldId id="376" r:id="rId23"/>
    <p:sldId id="402" r:id="rId24"/>
    <p:sldId id="413" r:id="rId25"/>
    <p:sldId id="412" r:id="rId26"/>
    <p:sldId id="403" r:id="rId27"/>
    <p:sldId id="427" r:id="rId28"/>
    <p:sldId id="428" r:id="rId29"/>
    <p:sldId id="429" r:id="rId30"/>
    <p:sldId id="389" r:id="rId31"/>
    <p:sldId id="390" r:id="rId32"/>
    <p:sldId id="404" r:id="rId33"/>
    <p:sldId id="414" r:id="rId34"/>
    <p:sldId id="419" r:id="rId35"/>
    <p:sldId id="418" r:id="rId36"/>
    <p:sldId id="415" r:id="rId37"/>
    <p:sldId id="416" r:id="rId38"/>
    <p:sldId id="398" r:id="rId39"/>
    <p:sldId id="397" r:id="rId40"/>
    <p:sldId id="420" r:id="rId41"/>
    <p:sldId id="421" r:id="rId42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44"/>
      <p:bold r:id="rId45"/>
      <p:italic r:id="rId46"/>
      <p:boldItalic r:id="rId47"/>
    </p:embeddedFont>
    <p:embeddedFont>
      <p:font typeface="Roboto Black" panose="02000000000000000000" pitchFamily="2" charset="0"/>
      <p:bold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54">
          <p15:clr>
            <a:srgbClr val="9AA0A6"/>
          </p15:clr>
        </p15:guide>
        <p15:guide id="4" orient="horz" pos="340">
          <p15:clr>
            <a:srgbClr val="9AA0A6"/>
          </p15:clr>
        </p15:guide>
        <p15:guide id="5" orient="horz" pos="2900">
          <p15:clr>
            <a:srgbClr val="9AA0A6"/>
          </p15:clr>
        </p15:guide>
        <p15:guide id="6" pos="5306">
          <p15:clr>
            <a:srgbClr val="9AA0A6"/>
          </p15:clr>
        </p15:guide>
        <p15:guide id="7" pos="1497">
          <p15:clr>
            <a:srgbClr val="9AA0A6"/>
          </p15:clr>
        </p15:guide>
        <p15:guide id="8" pos="4263">
          <p15:clr>
            <a:srgbClr val="9AA0A6"/>
          </p15:clr>
        </p15:guide>
        <p15:guide id="9" orient="horz" pos="867">
          <p15:clr>
            <a:srgbClr val="9AA0A6"/>
          </p15:clr>
        </p15:guide>
        <p15:guide id="10" orient="horz" pos="237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D59"/>
    <a:srgbClr val="2886A6"/>
    <a:srgbClr val="F16D4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4" autoAdjust="0"/>
    <p:restoredTop sz="94843" autoAdjust="0"/>
  </p:normalViewPr>
  <p:slideViewPr>
    <p:cSldViewPr snapToGrid="0">
      <p:cViewPr varScale="1">
        <p:scale>
          <a:sx n="103" d="100"/>
          <a:sy n="103" d="100"/>
        </p:scale>
        <p:origin x="557" y="77"/>
      </p:cViewPr>
      <p:guideLst>
        <p:guide orient="horz" pos="1620"/>
        <p:guide pos="2880"/>
        <p:guide pos="454"/>
        <p:guide orient="horz" pos="340"/>
        <p:guide orient="horz" pos="2900"/>
        <p:guide pos="5306"/>
        <p:guide pos="1497"/>
        <p:guide pos="4263"/>
        <p:guide orient="horz" pos="867"/>
        <p:guide orient="horz" pos="237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992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10530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0445D1F5-BCDC-4363-9F5B-1EFB6B4FC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9D2430D-FF47-468C-80AE-8257AC6287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92137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  <p:pic>
        <p:nvPicPr>
          <p:cNvPr id="9" name="Google Shape;58;p13">
            <a:extLst>
              <a:ext uri="{FF2B5EF4-FFF2-40B4-BE49-F238E27FC236}">
                <a16:creationId xmlns:a16="http://schemas.microsoft.com/office/drawing/2014/main" id="{A7EB1B1A-48E1-4C3F-8330-107CBA254DF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9;p13">
            <a:extLst>
              <a:ext uri="{FF2B5EF4-FFF2-40B4-BE49-F238E27FC236}">
                <a16:creationId xmlns:a16="http://schemas.microsoft.com/office/drawing/2014/main" id="{6F6AF9CC-79DE-4FB9-929B-E5CC70F7E87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0;p13">
            <a:extLst>
              <a:ext uri="{FF2B5EF4-FFF2-40B4-BE49-F238E27FC236}">
                <a16:creationId xmlns:a16="http://schemas.microsoft.com/office/drawing/2014/main" id="{F25BFAF0-6E3D-48AC-83B6-05BC6543557E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1;p13">
            <a:extLst>
              <a:ext uri="{FF2B5EF4-FFF2-40B4-BE49-F238E27FC236}">
                <a16:creationId xmlns:a16="http://schemas.microsoft.com/office/drawing/2014/main" id="{154CDD39-4021-4823-8811-687248B591DB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87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266035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1856038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344373" y="182831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014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581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1228068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853657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57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9757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5015E8CF-808C-4A9F-8AD5-41C973313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E89A8FB-16D8-4999-BAA8-C13DF2ACA4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2633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356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 userDrawn="1"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2930613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C45CA1B5-A6F6-467F-A911-C99D42B286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B91A7448-ABD6-400A-A6DB-11AB04CFBA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5889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497255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07386C42-BC88-4403-A192-843BA5C5B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2B030544-DFE9-4293-A26A-91894337B0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095632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F46EF5A1-B62A-433A-8C70-8A6015C2D7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F8B5582-B531-44BE-828B-FB1238A54C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53262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9290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0CDE7B40-7672-4B4D-9DCF-FBEB68A976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4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679EC74-3F13-4F52-813D-01EF7F5DE7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endParaRPr lang="fr-FR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495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362ADFE-396F-49FD-837F-C0D87401FE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4975F25-2743-408D-8A94-EFFB7C06BD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56821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18CA0ED-1791-4B52-AA57-FB82EB6AE5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7A694C8-45D7-40C7-959A-EE7F30BA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741925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 userDrawn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A757295-D0BA-463F-A769-090D27D678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29AD088E-2758-439C-8A3F-89F49F3C1A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91832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22696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7670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42429146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46468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0585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68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58844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E9316915-8C4B-4672-BB12-9974AA5A6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5F57D93E-1ED0-4409-91CD-7CA7F806EF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313503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1105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 userDrawn="1"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1994417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6F7D4D2-1E97-4813-AF19-8685923BFE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50CC3F2-071B-4E10-AB35-601793C14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547495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5A0F3BB-0B74-4DAB-A589-3A0D5DFBB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9C299E3D-9D4D-40BC-A499-B58F05830A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049767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D7EF80DC-272C-4652-B66B-439B673DB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E9D26DCC-B02F-4A93-AF53-B9A18319A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8892636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endParaRPr lang="fr-FR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D694CD3F-89AD-4942-BC35-2025153726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3709B595-45E0-4BF1-B786-847C83FAE3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27885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B39D405-513B-4283-9CC6-54ED015D20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4B47951-2A9E-4206-9B6D-423EF40999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9761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9244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78FFA7A-0BD0-4FD9-861A-3F25EAC811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5DEE842-21A8-4997-A3F6-55C9B16CDA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74413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 userDrawn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38A4896A-28BA-4862-B447-90CD9EBCE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096988B-964E-4573-A3F2-163CDB439B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1946228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7024862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39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B67E04DA-028C-4764-8D69-8B36174741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0D9DABBC-4585-4EA4-B01E-B1591A25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4618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89C099-AE4C-47B8-8FFE-9A6F56F14271}"/>
              </a:ext>
            </a:extLst>
          </p:cNvPr>
          <p:cNvSpPr txBox="1"/>
          <p:nvPr userDrawn="1"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429384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E1F88776-3AA1-4F35-A817-0E02D1FBD7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F30BD5A9-43B4-4D7E-9844-26FE354223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77498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668"/>
            <a:ext cx="6367800" cy="383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597690-3903-4457-91C5-5A1D0B0E4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3E4B9C5-68EB-450D-900E-95F89070B4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80823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88662A8-F38B-4B22-B4A2-53E7B68787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B0C10E2D-9D15-43B0-ADE9-E3DE43C31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0326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7.sv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  |  DVIC |  Internal  |  Design  Lecture </a:t>
            </a: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36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729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7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9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19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35BFBE5-D1DF-49AE-B5F4-363B1E83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429" y="260504"/>
            <a:ext cx="4813008" cy="320867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F41A6F-9887-4CBC-A1EA-73C67EE1F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825" y="1443717"/>
            <a:ext cx="4897195" cy="1436216"/>
          </a:xfrm>
        </p:spPr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 </a:t>
            </a:r>
            <a:r>
              <a:rPr lang="fr-FR" dirty="0" err="1"/>
              <a:t>Everything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A5323A-8F10-4AD0-A579-B964BF9CF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25" y="2676576"/>
            <a:ext cx="4417695" cy="792600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Electronic</a:t>
            </a:r>
            <a:r>
              <a:rPr lang="fr-FR" dirty="0"/>
              <a:t> Design (2/2)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348484-5D9A-4778-A17B-4A90A9082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014" y="3304227"/>
            <a:ext cx="3186913" cy="914400"/>
          </a:xfrm>
        </p:spPr>
        <p:txBody>
          <a:bodyPr/>
          <a:lstStyle/>
          <a:p>
            <a:r>
              <a:rPr lang="en-US" dirty="0"/>
              <a:t>Brice </a:t>
            </a:r>
            <a:r>
              <a:rPr lang="en-US" b="1" dirty="0"/>
              <a:t>PARILUSYAN</a:t>
            </a:r>
          </a:p>
          <a:p>
            <a:r>
              <a:rPr lang="en-US" b="1" dirty="0"/>
              <a:t>PhD</a:t>
            </a:r>
            <a:r>
              <a:rPr lang="en-US" dirty="0"/>
              <a:t> Student</a:t>
            </a:r>
          </a:p>
          <a:p>
            <a:r>
              <a:rPr lang="en-US" dirty="0"/>
              <a:t>brice.parilusyan@</a:t>
            </a:r>
            <a:r>
              <a:rPr lang="en-US" b="1" dirty="0"/>
              <a:t>gmail.com</a:t>
            </a:r>
          </a:p>
        </p:txBody>
      </p:sp>
    </p:spTree>
    <p:extLst>
      <p:ext uri="{BB962C8B-B14F-4D97-AF65-F5344CB8AC3E}">
        <p14:creationId xmlns:p14="http://schemas.microsoft.com/office/powerpoint/2010/main" val="41931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NOT gates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or invertor gates, is a gate that invert any signals use as input.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 gates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88BE3C-AAFF-42F9-9FAF-7C07A0C7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691" y="379141"/>
            <a:ext cx="4843859" cy="45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2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OR gates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 a high level in any case except if all the inputs are low.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 gates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C9DDE70-6917-4364-AB08-2457F4B7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3691" y="379140"/>
            <a:ext cx="4843860" cy="45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4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gates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 a low level in any case except if all the inputs are high.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gates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DBD55F-C310-452A-B3C4-927CCF14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3691" y="356022"/>
            <a:ext cx="4843859" cy="45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5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NOR gates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are OR gates with all the output inverted.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NOR gates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8545690-83D4-4EDA-9B32-74347D730DFE}"/>
              </a:ext>
            </a:extLst>
          </p:cNvPr>
          <p:cNvGrpSpPr/>
          <p:nvPr/>
        </p:nvGrpSpPr>
        <p:grpSpPr>
          <a:xfrm>
            <a:off x="4083691" y="378239"/>
            <a:ext cx="4843859" cy="4536461"/>
            <a:chOff x="3477158" y="1006169"/>
            <a:chExt cx="4171997" cy="4022602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C6D8CD38-5C40-46AA-B199-13CA03D16AF3}"/>
                </a:ext>
              </a:extLst>
            </p:cNvPr>
            <p:cNvSpPr txBox="1"/>
            <p:nvPr/>
          </p:nvSpPr>
          <p:spPr>
            <a:xfrm>
              <a:off x="3477158" y="1032771"/>
              <a:ext cx="4171997" cy="3996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5751A90-E119-4344-B169-5E0DC1129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570163" y="1006169"/>
              <a:ext cx="3985986" cy="3998640"/>
            </a:xfrm>
            <a:prstGeom prst="rect">
              <a:avLst/>
            </a:prstGeom>
          </p:spPr>
        </p:pic>
        <p:pic>
          <p:nvPicPr>
            <p:cNvPr id="2050" name="Picture 2" descr="NOR symbol">
              <a:extLst>
                <a:ext uri="{FF2B5EF4-FFF2-40B4-BE49-F238E27FC236}">
                  <a16:creationId xmlns:a16="http://schemas.microsoft.com/office/drawing/2014/main" id="{1517FE7F-0D39-4ED5-A17A-45EE00775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652" y="1213047"/>
              <a:ext cx="114300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0066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NAND gates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are AND gates with all the output inverted.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NAND gates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183066-E2DF-4502-90D8-45F699A0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3691" y="191738"/>
            <a:ext cx="4843859" cy="476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8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XOR gates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are OR gates with all the output inverted and an exclusive expression added. It means if all the inputs are high, then the output is low automatically.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XOR gates</a:t>
            </a:r>
          </a:p>
        </p:txBody>
      </p:sp>
      <p:pic>
        <p:nvPicPr>
          <p:cNvPr id="4098" name="Picture 2" descr="Introduction to XOR Gate - projectiot123 Technology Information Website  worldwide">
            <a:extLst>
              <a:ext uri="{FF2B5EF4-FFF2-40B4-BE49-F238E27FC236}">
                <a16:creationId xmlns:a16="http://schemas.microsoft.com/office/drawing/2014/main" id="{B77E13AB-093B-4661-8747-372A21A4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102" y="1277708"/>
            <a:ext cx="5530954" cy="279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5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95D140A-362B-4819-BDAE-9D582804F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60C46A62-D112-4789-8DC5-D526C3719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2" y="114729"/>
            <a:ext cx="4639556" cy="891440"/>
          </a:xfrm>
        </p:spPr>
        <p:txBody>
          <a:bodyPr/>
          <a:lstStyle/>
          <a:p>
            <a:r>
              <a:rPr lang="en-GB" sz="4400" dirty="0"/>
              <a:t>Logic gates</a:t>
            </a:r>
          </a:p>
          <a:p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D0DB75B-6EF0-4AED-9DFB-42377FDB63EF}"/>
              </a:ext>
            </a:extLst>
          </p:cNvPr>
          <p:cNvSpPr txBox="1">
            <a:spLocks/>
          </p:cNvSpPr>
          <p:nvPr/>
        </p:nvSpPr>
        <p:spPr>
          <a:xfrm>
            <a:off x="475785" y="1031031"/>
            <a:ext cx="4497659" cy="3749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Exercises</a:t>
            </a: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accent1"/>
              </a:buClr>
            </a:pPr>
            <a:endParaRPr lang="en-GB" sz="20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2" descr="Digital Circuit Wallpapers - Top Free Digital Circuit Backgrounds -  WallpaperAccess">
            <a:extLst>
              <a:ext uri="{FF2B5EF4-FFF2-40B4-BE49-F238E27FC236}">
                <a16:creationId xmlns:a16="http://schemas.microsoft.com/office/drawing/2014/main" id="{D9AC9A86-E758-41C8-9941-65D176AD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95" y="1356267"/>
            <a:ext cx="4871018" cy="273994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8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006169"/>
            <a:ext cx="2808000" cy="38557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Define the truth table of the following circuit :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logicgates1">
            <a:extLst>
              <a:ext uri="{FF2B5EF4-FFF2-40B4-BE49-F238E27FC236}">
                <a16:creationId xmlns:a16="http://schemas.microsoft.com/office/drawing/2014/main" id="{F0876D9A-F040-4E91-B1E0-2D0093DC1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1"/>
          <a:stretch/>
        </p:blipFill>
        <p:spPr bwMode="auto">
          <a:xfrm>
            <a:off x="2936917" y="1006169"/>
            <a:ext cx="5753600" cy="37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28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006169"/>
            <a:ext cx="2808000" cy="38557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Define the truth table of the following circuit :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logicgates3">
            <a:extLst>
              <a:ext uri="{FF2B5EF4-FFF2-40B4-BE49-F238E27FC236}">
                <a16:creationId xmlns:a16="http://schemas.microsoft.com/office/drawing/2014/main" id="{C8E44370-70C4-426A-93A1-5F5E1FB09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0"/>
          <a:stretch/>
        </p:blipFill>
        <p:spPr bwMode="auto">
          <a:xfrm>
            <a:off x="3024450" y="1120240"/>
            <a:ext cx="5746960" cy="349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30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D6DCF523-3E24-4DB4-BA27-2C872817BC8A}"/>
              </a:ext>
            </a:extLst>
          </p:cNvPr>
          <p:cNvSpPr txBox="1">
            <a:spLocks/>
          </p:cNvSpPr>
          <p:nvPr/>
        </p:nvSpPr>
        <p:spPr>
          <a:xfrm>
            <a:off x="196871" y="547123"/>
            <a:ext cx="4434602" cy="8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4400" dirty="0" err="1"/>
              <a:t>Sequential</a:t>
            </a:r>
            <a:r>
              <a:rPr lang="fr-FR" sz="4400" dirty="0"/>
              <a:t> </a:t>
            </a:r>
            <a:r>
              <a:rPr lang="fr-FR" sz="4400" dirty="0" err="1"/>
              <a:t>logic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D9F6364-1FAD-4807-A832-8FD0BC5647FC}"/>
              </a:ext>
            </a:extLst>
          </p:cNvPr>
          <p:cNvSpPr txBox="1">
            <a:spLocks/>
          </p:cNvSpPr>
          <p:nvPr/>
        </p:nvSpPr>
        <p:spPr>
          <a:xfrm>
            <a:off x="256229" y="1694985"/>
            <a:ext cx="4497659" cy="30628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Logic gates assembly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Practice</a:t>
            </a: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Pin on Students">
            <a:extLst>
              <a:ext uri="{FF2B5EF4-FFF2-40B4-BE49-F238E27FC236}">
                <a16:creationId xmlns:a16="http://schemas.microsoft.com/office/drawing/2014/main" id="{68C6686D-53DD-4E4E-B878-C6D24B3A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12" y="1349156"/>
            <a:ext cx="5776400" cy="32472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52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D wallpaper: gray circuit board, electronics, electronic components,  microprocessor | Wallpaper Flare">
            <a:extLst>
              <a:ext uri="{FF2B5EF4-FFF2-40B4-BE49-F238E27FC236}">
                <a16:creationId xmlns:a16="http://schemas.microsoft.com/office/drawing/2014/main" id="{31E85226-4981-4ECA-92E4-D3C88500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86" y="965066"/>
            <a:ext cx="5274866" cy="3514163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4ABE1C72-8216-4176-B77D-31FED864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overview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3E22F17-055A-4A9B-8BF0-4DE84C5111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93BF799-7CB8-4426-BF38-979D355627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BBF6295E-BAC5-4CC1-90BC-E6E2239EF8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8C07A28A-DE0D-4F20-B2D8-FA382C0387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3523" y="1413024"/>
            <a:ext cx="3038476" cy="572700"/>
          </a:xfrm>
        </p:spPr>
        <p:txBody>
          <a:bodyPr/>
          <a:lstStyle/>
          <a:p>
            <a:r>
              <a:rPr lang="en-GB" dirty="0"/>
              <a:t>Logic gates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619FA34D-9310-4667-A13C-F24214726C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3" y="2155181"/>
            <a:ext cx="3038474" cy="572700"/>
          </a:xfrm>
        </p:spPr>
        <p:txBody>
          <a:bodyPr/>
          <a:lstStyle/>
          <a:p>
            <a:r>
              <a:rPr lang="en-GB" dirty="0"/>
              <a:t>Sequential logic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87148EA7-42CF-4AF6-8274-88E89A296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33522" y="2887215"/>
            <a:ext cx="3333117" cy="572700"/>
          </a:xfrm>
        </p:spPr>
        <p:txBody>
          <a:bodyPr/>
          <a:lstStyle/>
          <a:p>
            <a:r>
              <a:rPr lang="en-GB" dirty="0"/>
              <a:t>Digital electronic</a:t>
            </a:r>
          </a:p>
        </p:txBody>
      </p:sp>
      <p:sp>
        <p:nvSpPr>
          <p:cNvPr id="10" name="Espace réservé du texte 19">
            <a:extLst>
              <a:ext uri="{FF2B5EF4-FFF2-40B4-BE49-F238E27FC236}">
                <a16:creationId xmlns:a16="http://schemas.microsoft.com/office/drawing/2014/main" id="{8D59F208-3AAF-4364-88CB-E0B397A394BD}"/>
              </a:ext>
            </a:extLst>
          </p:cNvPr>
          <p:cNvSpPr txBox="1">
            <a:spLocks/>
          </p:cNvSpPr>
          <p:nvPr/>
        </p:nvSpPr>
        <p:spPr>
          <a:xfrm>
            <a:off x="311698" y="3468695"/>
            <a:ext cx="1364699" cy="74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04|</a:t>
            </a:r>
          </a:p>
        </p:txBody>
      </p:sp>
      <p:sp>
        <p:nvSpPr>
          <p:cNvPr id="11" name="Espace réservé du texte 26">
            <a:extLst>
              <a:ext uri="{FF2B5EF4-FFF2-40B4-BE49-F238E27FC236}">
                <a16:creationId xmlns:a16="http://schemas.microsoft.com/office/drawing/2014/main" id="{49DE2162-D43C-41D8-B2E0-154A886CE388}"/>
              </a:ext>
            </a:extLst>
          </p:cNvPr>
          <p:cNvSpPr txBox="1">
            <a:spLocks/>
          </p:cNvSpPr>
          <p:nvPr/>
        </p:nvSpPr>
        <p:spPr>
          <a:xfrm>
            <a:off x="1533522" y="3633762"/>
            <a:ext cx="33331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4098779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95D140A-362B-4819-BDAE-9D582804F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2|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60C46A62-D112-4789-8DC5-D526C3719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2" y="114729"/>
            <a:ext cx="4639556" cy="891440"/>
          </a:xfrm>
        </p:spPr>
        <p:txBody>
          <a:bodyPr/>
          <a:lstStyle/>
          <a:p>
            <a:r>
              <a:rPr lang="en-GB" sz="4400" dirty="0"/>
              <a:t>Sequential logic</a:t>
            </a:r>
          </a:p>
          <a:p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D0DB75B-6EF0-4AED-9DFB-42377FDB63EF}"/>
              </a:ext>
            </a:extLst>
          </p:cNvPr>
          <p:cNvSpPr txBox="1">
            <a:spLocks/>
          </p:cNvSpPr>
          <p:nvPr/>
        </p:nvSpPr>
        <p:spPr>
          <a:xfrm>
            <a:off x="475785" y="1031031"/>
            <a:ext cx="4497659" cy="3749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Logic gates assembly</a:t>
            </a: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SR Latch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 Latch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 Flip-flop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JK Flip-flop</a:t>
            </a:r>
          </a:p>
        </p:txBody>
      </p:sp>
      <p:pic>
        <p:nvPicPr>
          <p:cNvPr id="8" name="Picture 2" descr="Pin on Students">
            <a:extLst>
              <a:ext uri="{FF2B5EF4-FFF2-40B4-BE49-F238E27FC236}">
                <a16:creationId xmlns:a16="http://schemas.microsoft.com/office/drawing/2014/main" id="{324AE820-9A9E-429C-9A3C-1235AEBE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12" y="1349156"/>
            <a:ext cx="5776400" cy="32472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0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2|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en-GB" sz="4400" dirty="0"/>
              <a:t>Sequential logic</a:t>
            </a:r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33D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Sequential logic 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refer to circuits who compensate for a lack of memory from the combinational circuit. They can store information.</a:t>
            </a:r>
          </a:p>
          <a:p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An SR latch 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is a sequential logic circuit that stores a bit of information. 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SR latch</a:t>
            </a:r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5FEF4473-D36E-4AF1-9AA5-55727439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28" y="1255663"/>
            <a:ext cx="5433139" cy="30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1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2|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en-GB" sz="4400" dirty="0"/>
              <a:t>Sequential logic</a:t>
            </a:r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 latch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an upgrade version of the SR-latch. It eliminates the “illegal” input states. With a D latch, you can write information only if you put the enable pin to high.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 latch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076C4F-4E08-4404-87E5-CD89F91B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53" y="1600153"/>
            <a:ext cx="5538397" cy="19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2|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en-GB" sz="4400" dirty="0"/>
              <a:t>Sequential logic</a:t>
            </a:r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 type flip-flop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referencing to a D latch logic gates, pulsed by a periodic signal named clock.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 flip-flop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D4F807-FA39-49F6-82C6-BAADB378C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55" y="916961"/>
            <a:ext cx="3928946" cy="39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2|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en-GB" sz="4400" dirty="0"/>
              <a:t>Sequential logic</a:t>
            </a:r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98386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Description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JK flip-flop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the last kind of assembly. A JK flip-flop resembles an SR flip-flop, where J acts like S and K acts like R. Likewise, it has a set mode (J = 1, K = 0), a reset mode (J = 0, K = 1), and a hold mode (J = 0, K = 0). However, unlike the SR flip-flop, which has an indeterminate mode when S = 1, R = 1, the JK flip-flop has a toggle mode when J = 1, K = 1. Toggle means that the Q and no-Q outputs switch to their opposite states at each active clock edge. </a:t>
            </a:r>
            <a:endParaRPr lang="fr-FR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JK flip-flop</a:t>
            </a:r>
          </a:p>
        </p:txBody>
      </p:sp>
      <p:pic>
        <p:nvPicPr>
          <p:cNvPr id="1026" name="Picture 2" descr="Is it mandatory to include a pulse detector in order to design an  edge-triggered JK Flip Flop using logic gates? - Electrical Engineering  Stack Exchange">
            <a:extLst>
              <a:ext uri="{FF2B5EF4-FFF2-40B4-BE49-F238E27FC236}">
                <a16:creationId xmlns:a16="http://schemas.microsoft.com/office/drawing/2014/main" id="{1CA0637E-EFA3-409C-872A-ED645525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36" y="1517669"/>
            <a:ext cx="5902854" cy="21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05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95D140A-362B-4819-BDAE-9D582804F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2|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60C46A62-D112-4789-8DC5-D526C3719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2" y="114729"/>
            <a:ext cx="4639556" cy="891440"/>
          </a:xfrm>
        </p:spPr>
        <p:txBody>
          <a:bodyPr/>
          <a:lstStyle/>
          <a:p>
            <a:r>
              <a:rPr lang="en-GB" sz="4400" dirty="0"/>
              <a:t>Sequential logic</a:t>
            </a:r>
          </a:p>
          <a:p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D0DB75B-6EF0-4AED-9DFB-42377FDB63EF}"/>
              </a:ext>
            </a:extLst>
          </p:cNvPr>
          <p:cNvSpPr txBox="1">
            <a:spLocks/>
          </p:cNvSpPr>
          <p:nvPr/>
        </p:nvSpPr>
        <p:spPr>
          <a:xfrm>
            <a:off x="475785" y="1031031"/>
            <a:ext cx="4497659" cy="3749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Practice</a:t>
            </a: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2" descr="Pin on Students">
            <a:extLst>
              <a:ext uri="{FF2B5EF4-FFF2-40B4-BE49-F238E27FC236}">
                <a16:creationId xmlns:a16="http://schemas.microsoft.com/office/drawing/2014/main" id="{BDC0EEE1-565F-4376-ADA5-4383A507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12" y="1349156"/>
            <a:ext cx="5776400" cy="32472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478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2|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en-GB" sz="4400" dirty="0"/>
              <a:t>Sequential logic</a:t>
            </a:r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98386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Recreate a D-latch </a:t>
            </a:r>
            <a:endParaRPr lang="fr-FR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D0C31C-251E-463B-BA76-FA8B4EE6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53" y="1600153"/>
            <a:ext cx="5538397" cy="19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68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2|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en-GB" sz="4400" dirty="0"/>
              <a:t>Sequential logic</a:t>
            </a:r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98386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 a NE555 to generate a clock to E ! </a:t>
            </a:r>
            <a:endParaRPr lang="fr-FR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D0C31C-251E-463B-BA76-FA8B4EE6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467" y="1006169"/>
            <a:ext cx="5538397" cy="1943193"/>
          </a:xfrm>
          <a:prstGeom prst="rect">
            <a:avLst/>
          </a:prstGeom>
        </p:spPr>
      </p:pic>
      <p:pic>
        <p:nvPicPr>
          <p:cNvPr id="4098" name="Picture 2" descr="NE555 et astable | Pierre Gradot">
            <a:extLst>
              <a:ext uri="{FF2B5EF4-FFF2-40B4-BE49-F238E27FC236}">
                <a16:creationId xmlns:a16="http://schemas.microsoft.com/office/drawing/2014/main" id="{CFEEDAB9-F37A-4F78-817F-EC1F2264F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67" y="3003694"/>
            <a:ext cx="2341756" cy="20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947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D6DCF523-3E24-4DB4-BA27-2C872817BC8A}"/>
              </a:ext>
            </a:extLst>
          </p:cNvPr>
          <p:cNvSpPr txBox="1">
            <a:spLocks/>
          </p:cNvSpPr>
          <p:nvPr/>
        </p:nvSpPr>
        <p:spPr>
          <a:xfrm>
            <a:off x="196871" y="547123"/>
            <a:ext cx="4616490" cy="8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D9F6364-1FAD-4807-A832-8FD0BC5647FC}"/>
              </a:ext>
            </a:extLst>
          </p:cNvPr>
          <p:cNvSpPr txBox="1">
            <a:spLocks/>
          </p:cNvSpPr>
          <p:nvPr/>
        </p:nvSpPr>
        <p:spPr>
          <a:xfrm>
            <a:off x="315702" y="1694985"/>
            <a:ext cx="4497659" cy="30628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Binary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arithmetic</a:t>
            </a:r>
          </a:p>
          <a:p>
            <a:pPr>
              <a:buClr>
                <a:schemeClr val="tx1"/>
              </a:buClr>
            </a:pP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6" name="Picture 2" descr="Top Digital Electronic Projects for Electronics Engineering Students | Big  data, Technology wallpaper, Data scientist">
            <a:extLst>
              <a:ext uri="{FF2B5EF4-FFF2-40B4-BE49-F238E27FC236}">
                <a16:creationId xmlns:a16="http://schemas.microsoft.com/office/drawing/2014/main" id="{DBE79870-F432-4EF0-9FCE-C397141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324" y="1341919"/>
            <a:ext cx="4932805" cy="356912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473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95D140A-362B-4819-BDAE-9D582804F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60C46A62-D112-4789-8DC5-D526C3719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2" y="114729"/>
            <a:ext cx="4639556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D0DB75B-6EF0-4AED-9DFB-42377FDB63EF}"/>
              </a:ext>
            </a:extLst>
          </p:cNvPr>
          <p:cNvSpPr txBox="1">
            <a:spLocks/>
          </p:cNvSpPr>
          <p:nvPr/>
        </p:nvSpPr>
        <p:spPr>
          <a:xfrm>
            <a:off x="475785" y="1031031"/>
            <a:ext cx="4497659" cy="3749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Binary</a:t>
            </a: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Binary conversion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Octal &amp; Hexadecimal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Adding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Subtracting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Clock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ASCII</a:t>
            </a:r>
          </a:p>
        </p:txBody>
      </p:sp>
      <p:pic>
        <p:nvPicPr>
          <p:cNvPr id="6" name="Picture 2" descr="Top Digital Electronic Projects for Electronics Engineering Students | Big  data, Technology wallpaper, Data scientist">
            <a:extLst>
              <a:ext uri="{FF2B5EF4-FFF2-40B4-BE49-F238E27FC236}">
                <a16:creationId xmlns:a16="http://schemas.microsoft.com/office/drawing/2014/main" id="{2A774CDC-B360-4D7B-845A-367EE585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324" y="1341919"/>
            <a:ext cx="4932805" cy="356912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2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D6DCF523-3E24-4DB4-BA27-2C872817BC8A}"/>
              </a:ext>
            </a:extLst>
          </p:cNvPr>
          <p:cNvSpPr txBox="1">
            <a:spLocks/>
          </p:cNvSpPr>
          <p:nvPr/>
        </p:nvSpPr>
        <p:spPr>
          <a:xfrm>
            <a:off x="196871" y="547123"/>
            <a:ext cx="4434602" cy="8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400" dirty="0"/>
              <a:t>Logic gates</a:t>
            </a:r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D9F6364-1FAD-4807-A832-8FD0BC5647FC}"/>
              </a:ext>
            </a:extLst>
          </p:cNvPr>
          <p:cNvSpPr txBox="1">
            <a:spLocks/>
          </p:cNvSpPr>
          <p:nvPr/>
        </p:nvSpPr>
        <p:spPr>
          <a:xfrm>
            <a:off x="315702" y="1694985"/>
            <a:ext cx="4497659" cy="30628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electronic basics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 gates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Exercises</a:t>
            </a:r>
          </a:p>
          <a:p>
            <a:pPr>
              <a:buClr>
                <a:schemeClr val="tx1"/>
              </a:buClr>
            </a:pP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Digital Circuit Wallpapers - Top Free Digital Circuit Backgrounds -  WallpaperAccess">
            <a:extLst>
              <a:ext uri="{FF2B5EF4-FFF2-40B4-BE49-F238E27FC236}">
                <a16:creationId xmlns:a16="http://schemas.microsoft.com/office/drawing/2014/main" id="{77181669-8B03-489C-9C83-577CAA38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95" y="1356267"/>
            <a:ext cx="4871018" cy="273994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41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641481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33D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Exercises :</a:t>
            </a:r>
            <a:endParaRPr lang="en-US" dirty="0">
              <a:solidFill>
                <a:srgbClr val="D33D5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1) Represent the following base 10 numbers as a byte : 208, 122, 42, 17,70,13</a:t>
            </a:r>
          </a:p>
          <a:p>
            <a:pPr marL="342900" indent="-342900">
              <a:buAutoNum type="arabicParenR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2) Represent the following byte as base 10 numbers : 00110111, 01001110, 00100000, 01110101, 11001000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Binary conversion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9AC9C7B-5627-4082-BBCF-CCE91065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10" y="2966716"/>
            <a:ext cx="5365780" cy="18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3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49" y="1509133"/>
            <a:ext cx="7745521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33D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Exercise :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1) Convert the following base 10 numbers in octal then hexadecimal: 208, 122, 42, 17,70,13</a:t>
            </a:r>
          </a:p>
          <a:p>
            <a:pPr marL="342900" indent="-342900">
              <a:buAutoNum type="arabicParenR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2) Convert the following byte octal and hexadecimal: 00110111, 01001110, 00100000, 01110101, 11001000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Octal &amp; Hexadecimal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177AE14-7346-4B19-8A89-2127404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40" y="2724521"/>
            <a:ext cx="2481736" cy="21374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D40C61-B5C0-4CD2-83A6-14AAF5587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82" y="2724521"/>
            <a:ext cx="3261002" cy="21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02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33D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Adding binary numbers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just like adding decimal numbers. Whenever the result of adding one column of numbers is greater than one digit, a 1 is carried over to the next column to be added.</a:t>
            </a:r>
          </a:p>
          <a:p>
            <a:endParaRPr lang="en-US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Example :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01100101 + 00001101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01010101 + 10101010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11001010 + 00101101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DBB305-F402-49BA-B441-D2EC2DC6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719" y="1784334"/>
            <a:ext cx="5201087" cy="15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0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Binary subtraction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tedious, it is like decimal subtraction but can be confusing. The trick to subtracting binary numbers is to invert the subtractor and add 1 to it. Then add the result with the subtracted byte. The supplementary bit is the sign bit (0 = -, 1 = +).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My personal tips -&gt; be lazy, convert it in base 10, subtract then convert the result in binary </a:t>
            </a:r>
            <a:endParaRPr lang="fr-FR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Subtracting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62EC5E-16EB-4111-BE8C-8AE427A6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012" y="1806219"/>
            <a:ext cx="5389538" cy="22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6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The clock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periodic digital signal who manages the timing of the operations. Each CPU need to have a clock frequency (generally created by a crystal). When two devices work together, they need to share their clock pulse to be synchronous. Higher is the clock frequency, Higher is the processing speed of the component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Clock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179C9E-3FF8-4D85-9FF2-0F1539506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506" y="1169100"/>
            <a:ext cx="5801044" cy="3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40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American Standard Code for Information Interchange (ASCII)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an alphanumeric code used to transmit letters, symbols, numbers, and special non-printing characters between computers and computer peripherals (such as printers and keyboards). ASCII consists of 128 different 7-bit codes. </a:t>
            </a:r>
            <a:endParaRPr lang="fr-FR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ASCII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F06BE3-5423-4E62-883F-91783153C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940" y="1100254"/>
            <a:ext cx="5787610" cy="384876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58744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95D140A-362B-4819-BDAE-9D582804F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60C46A62-D112-4789-8DC5-D526C3719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2" y="114729"/>
            <a:ext cx="4639556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D0DB75B-6EF0-4AED-9DFB-42377FDB63EF}"/>
              </a:ext>
            </a:extLst>
          </p:cNvPr>
          <p:cNvSpPr txBox="1">
            <a:spLocks/>
          </p:cNvSpPr>
          <p:nvPr/>
        </p:nvSpPr>
        <p:spPr>
          <a:xfrm>
            <a:off x="475785" y="1031031"/>
            <a:ext cx="4497659" cy="3749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arithmetic</a:t>
            </a: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Logic adder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Logic subtractor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Practice</a:t>
            </a:r>
          </a:p>
        </p:txBody>
      </p:sp>
      <p:pic>
        <p:nvPicPr>
          <p:cNvPr id="6" name="Picture 2" descr="Top Digital Electronic Projects for Electronics Engineering Students | Big  data, Technology wallpaper, Data scientist">
            <a:extLst>
              <a:ext uri="{FF2B5EF4-FFF2-40B4-BE49-F238E27FC236}">
                <a16:creationId xmlns:a16="http://schemas.microsoft.com/office/drawing/2014/main" id="{2B097308-BFBD-464B-BB68-F27493E2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324" y="1341919"/>
            <a:ext cx="4932805" cy="356912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9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33D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logic adder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kind of circuit called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arithmetic logic unit (ALU).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Adders are made from XOR/AND gates or NOR/AND gates. The most complicated operation a full adder can do is 1+1. But combined with other adders, it can add more complex numbers.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fr-FR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Logic adder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E45E7F-E1E7-42A2-A64D-B74135A7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285" y="1006169"/>
            <a:ext cx="5140265" cy="39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28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33D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logic adder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kind of circuit called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arithmetic logic unit (ALU).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is possible to use the circuit to perform adding as subtracting. The XOR doesn’t modify anything for adding, but invert the binary number for subtracting. Then this number is added to 1 and used to perform and adding operation.</a:t>
            </a:r>
            <a:endParaRPr lang="fr-FR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Logic subtractor</a:t>
            </a:r>
          </a:p>
        </p:txBody>
      </p:sp>
      <p:pic>
        <p:nvPicPr>
          <p:cNvPr id="6" name="Image 5" descr="Une image contenant nombreux, vieux, beaucoup, groupe&#10;&#10;Description générée automatiquement">
            <a:extLst>
              <a:ext uri="{FF2B5EF4-FFF2-40B4-BE49-F238E27FC236}">
                <a16:creationId xmlns:a16="http://schemas.microsoft.com/office/drawing/2014/main" id="{9AF184BB-7A95-4A6C-B239-0CF230B04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" r="3477"/>
          <a:stretch/>
        </p:blipFill>
        <p:spPr>
          <a:xfrm>
            <a:off x="3024450" y="1776675"/>
            <a:ext cx="6046456" cy="19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92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3|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Digital </a:t>
            </a:r>
            <a:r>
              <a:rPr lang="fr-FR" sz="4400" dirty="0" err="1"/>
              <a:t>electronic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33D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 a full adder with XOR/AND gates.</a:t>
            </a:r>
          </a:p>
          <a:p>
            <a:endParaRPr lang="en-US" sz="1800" dirty="0">
              <a:solidFill>
                <a:srgbClr val="D33D5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solidFill>
                  <a:srgbClr val="D33D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 ask other groups to merge your adders in a 4-bit adder</a:t>
            </a:r>
            <a:endParaRPr lang="fr-FR" dirty="0">
              <a:solidFill>
                <a:srgbClr val="D33D5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Practice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1F51B2-03E9-43C3-B9BD-DC641A89A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67" y="990956"/>
            <a:ext cx="5166283" cy="39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2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95D140A-362B-4819-BDAE-9D582804F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60C46A62-D112-4789-8DC5-D526C3719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2" y="114729"/>
            <a:ext cx="4639556" cy="891440"/>
          </a:xfrm>
        </p:spPr>
        <p:txBody>
          <a:bodyPr/>
          <a:lstStyle/>
          <a:p>
            <a:pPr algn="ctr"/>
            <a:r>
              <a:rPr lang="en-GB" sz="4400" dirty="0"/>
              <a:t>Logic gates</a:t>
            </a:r>
          </a:p>
          <a:p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D0DB75B-6EF0-4AED-9DFB-42377FDB63EF}"/>
              </a:ext>
            </a:extLst>
          </p:cNvPr>
          <p:cNvSpPr txBox="1">
            <a:spLocks/>
          </p:cNvSpPr>
          <p:nvPr/>
        </p:nvSpPr>
        <p:spPr>
          <a:xfrm>
            <a:off x="475785" y="1031031"/>
            <a:ext cx="4497659" cy="3749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electronic basics</a:t>
            </a: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Waveform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shape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Transistor assembly</a:t>
            </a:r>
          </a:p>
        </p:txBody>
      </p:sp>
      <p:pic>
        <p:nvPicPr>
          <p:cNvPr id="8" name="Picture 2" descr="Digital Circuit Wallpapers - Top Free Digital Circuit Backgrounds -  WallpaperAccess">
            <a:extLst>
              <a:ext uri="{FF2B5EF4-FFF2-40B4-BE49-F238E27FC236}">
                <a16:creationId xmlns:a16="http://schemas.microsoft.com/office/drawing/2014/main" id="{D9AC9A86-E758-41C8-9941-65D176AD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95" y="1356267"/>
            <a:ext cx="4871018" cy="273994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3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33D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Digital signal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the result of the conversion of a continuous signal to a discrete signal. In digital electronics, there are only two voltage states present at any point within a circuit, high or low.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high and low states can be represented as true and false statements, which are used in Boolean logic. In most cases, high equals true and low equals false.</a:t>
            </a:r>
            <a:endParaRPr lang="fr-FR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waveform</a:t>
            </a:r>
          </a:p>
        </p:txBody>
      </p:sp>
      <p:pic>
        <p:nvPicPr>
          <p:cNvPr id="6" name="Picture 2" descr="Difference Between Analog and Digital Signals">
            <a:extLst>
              <a:ext uri="{FF2B5EF4-FFF2-40B4-BE49-F238E27FC236}">
                <a16:creationId xmlns:a16="http://schemas.microsoft.com/office/drawing/2014/main" id="{DCFE3EC0-7286-4085-AD74-4BBB7CDEC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39" y="1006169"/>
            <a:ext cx="5655447" cy="18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nalog Communication Introduction – Physics and Radio-Electronics">
            <a:extLst>
              <a:ext uri="{FF2B5EF4-FFF2-40B4-BE49-F238E27FC236}">
                <a16:creationId xmlns:a16="http://schemas.microsoft.com/office/drawing/2014/main" id="{5F4DC764-9A54-4932-9B94-DE0AF673D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464" y="2933547"/>
            <a:ext cx="4199595" cy="192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0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Binary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a data encoding that uses the only 2 states of digital electronics (High and low).</a:t>
            </a:r>
          </a:p>
          <a:p>
            <a:endParaRPr lang="en-US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Octal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a data encoding on base 8. It means there are only 8 digits allowed. 0,1,2,3,4,5,6,7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Hexadecimal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a data encoding on base 16. It means there are 16 digits allowed. 0,1,2,3,4,5,6,7</a:t>
            </a:r>
          </a:p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,8,9,A,B,C,D,E,F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shape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0BA4E2-989A-499A-A6DA-04920158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35" y="217082"/>
            <a:ext cx="4407015" cy="37676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E5E9AB-88E7-46AF-8C3D-81E77DBC2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588" y="4129240"/>
            <a:ext cx="5436962" cy="8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4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logic gate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component assembly designed to output specific signals depending on the input. Most of them are made from transistors. Logic gates are the building block of digital electronics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Transistor assembly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443992-43ED-4F02-B6E6-719ECA52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36" y="295355"/>
            <a:ext cx="3186113" cy="45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95D140A-362B-4819-BDAE-9D582804F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60C46A62-D112-4789-8DC5-D526C3719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2" y="114729"/>
            <a:ext cx="4639556" cy="891440"/>
          </a:xfrm>
        </p:spPr>
        <p:txBody>
          <a:bodyPr/>
          <a:lstStyle/>
          <a:p>
            <a:r>
              <a:rPr lang="en-GB" sz="4400" dirty="0"/>
              <a:t>Logic gates</a:t>
            </a:r>
          </a:p>
          <a:p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D0DB75B-6EF0-4AED-9DFB-42377FDB63EF}"/>
              </a:ext>
            </a:extLst>
          </p:cNvPr>
          <p:cNvSpPr txBox="1">
            <a:spLocks/>
          </p:cNvSpPr>
          <p:nvPr/>
        </p:nvSpPr>
        <p:spPr>
          <a:xfrm>
            <a:off x="475785" y="1031031"/>
            <a:ext cx="4497659" cy="3749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 gates</a:t>
            </a:r>
            <a:br>
              <a:rPr lang="fr-FR" sz="16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sz="160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Truth table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 gates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 gates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gates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NOR gates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NAND gates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XOR gates</a:t>
            </a:r>
          </a:p>
        </p:txBody>
      </p:sp>
      <p:pic>
        <p:nvPicPr>
          <p:cNvPr id="8" name="Picture 2" descr="Digital Circuit Wallpapers - Top Free Digital Circuit Backgrounds -  WallpaperAccess">
            <a:extLst>
              <a:ext uri="{FF2B5EF4-FFF2-40B4-BE49-F238E27FC236}">
                <a16:creationId xmlns:a16="http://schemas.microsoft.com/office/drawing/2014/main" id="{D9AC9A86-E758-41C8-9941-65D176AD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95" y="1356267"/>
            <a:ext cx="4871018" cy="273994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16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4B8D-47BA-450E-84A9-9DAD8B81E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1" y="89867"/>
            <a:ext cx="802888" cy="802231"/>
          </a:xfrm>
        </p:spPr>
        <p:txBody>
          <a:bodyPr/>
          <a:lstStyle/>
          <a:p>
            <a:r>
              <a:rPr lang="fr-FR" sz="4400" dirty="0"/>
              <a:t>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7D8616-EDCD-4FD7-85C3-8F95F8ACE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671" y="114729"/>
            <a:ext cx="5361592" cy="891440"/>
          </a:xfrm>
        </p:spPr>
        <p:txBody>
          <a:bodyPr/>
          <a:lstStyle/>
          <a:p>
            <a:r>
              <a:rPr lang="fr-FR" sz="4400" dirty="0"/>
              <a:t>Logic </a:t>
            </a:r>
            <a:r>
              <a:rPr lang="fr-FR" sz="4400" dirty="0" err="1"/>
              <a:t>gates</a:t>
            </a:r>
            <a:endParaRPr lang="fr-FR" sz="4400" dirty="0"/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79F311C-9CF5-44A6-B218-6376C5D203BA}"/>
              </a:ext>
            </a:extLst>
          </p:cNvPr>
          <p:cNvSpPr txBox="1">
            <a:spLocks/>
          </p:cNvSpPr>
          <p:nvPr/>
        </p:nvSpPr>
        <p:spPr>
          <a:xfrm>
            <a:off x="216450" y="1509133"/>
            <a:ext cx="2808000" cy="3352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Definition :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truth table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a mathematical table used in logic that expresses all the results of a function, considering the entry values possibilities. 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this example, we have the truth table of an unknown function. What can extract from it is the result considering the two-entry p and q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CD5CE33-B0DD-4616-B867-3D318CCA3653}"/>
              </a:ext>
            </a:extLst>
          </p:cNvPr>
          <p:cNvSpPr txBox="1">
            <a:spLocks/>
          </p:cNvSpPr>
          <p:nvPr/>
        </p:nvSpPr>
        <p:spPr>
          <a:xfrm>
            <a:off x="318506" y="916961"/>
            <a:ext cx="3056596" cy="5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ln>
                  <a:noFill/>
                </a:ln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Truth table</a:t>
            </a:r>
          </a:p>
        </p:txBody>
      </p:sp>
      <p:pic>
        <p:nvPicPr>
          <p:cNvPr id="5122" name="Picture 2" descr="Intro to Truth Tables &amp; Boolean Algebra | by Brett Berry | Math Hacks |  Medium">
            <a:extLst>
              <a:ext uri="{FF2B5EF4-FFF2-40B4-BE49-F238E27FC236}">
                <a16:creationId xmlns:a16="http://schemas.microsoft.com/office/drawing/2014/main" id="{5580466A-D56D-4B0F-80E0-CB60C7B0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67" y="1006169"/>
            <a:ext cx="5419453" cy="35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61601"/>
      </p:ext>
    </p:extLst>
  </p:cSld>
  <p:clrMapOvr>
    <a:masterClrMapping/>
  </p:clrMapOvr>
</p:sld>
</file>

<file path=ppt/theme/theme1.xml><?xml version="1.0" encoding="utf-8"?>
<a:theme xmlns:a="http://schemas.openxmlformats.org/drawingml/2006/main" name="IRM - TECHNICAL">
  <a:themeElements>
    <a:clrScheme name="IRM - TECHNICAL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D33D59"/>
      </a:accent1>
      <a:accent2>
        <a:srgbClr val="F16D49"/>
      </a:accent2>
      <a:accent3>
        <a:srgbClr val="2886A6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M" id="{075FA201-3033-488E-B81D-7F92E913A386}" vid="{60FF5450-AA14-40C2-A422-3B06EF14D69B}"/>
    </a:ext>
  </a:extLst>
</a:theme>
</file>

<file path=ppt/theme/theme2.xml><?xml version="1.0" encoding="utf-8"?>
<a:theme xmlns:a="http://schemas.openxmlformats.org/drawingml/2006/main" name="IRM - DESIGN">
  <a:themeElements>
    <a:clrScheme name="IRM - DESIGN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16D49"/>
      </a:accent1>
      <a:accent2>
        <a:srgbClr val="2886A6"/>
      </a:accent2>
      <a:accent3>
        <a:srgbClr val="D33D5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RM - MANAGEMENT">
  <a:themeElements>
    <a:clrScheme name="IRM - MANAGEMEN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886A6"/>
      </a:accent1>
      <a:accent2>
        <a:srgbClr val="D33D59"/>
      </a:accent2>
      <a:accent3>
        <a:srgbClr val="F16D4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6613</TotalTime>
  <Words>1375</Words>
  <Application>Microsoft Office PowerPoint</Application>
  <PresentationFormat>Affichage à l'écran (16:9)</PresentationFormat>
  <Paragraphs>220</Paragraphs>
  <Slides>39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39</vt:i4>
      </vt:variant>
    </vt:vector>
  </HeadingPairs>
  <TitlesOfParts>
    <vt:vector size="46" baseType="lpstr">
      <vt:lpstr>Roboto Black</vt:lpstr>
      <vt:lpstr>Arial</vt:lpstr>
      <vt:lpstr>Helvetica</vt:lpstr>
      <vt:lpstr>Roboto Light</vt:lpstr>
      <vt:lpstr>IRM - TECHNICAL</vt:lpstr>
      <vt:lpstr>IRM - DESIGN</vt:lpstr>
      <vt:lpstr>IRM - MANAGEMENT</vt:lpstr>
      <vt:lpstr>How to Make Almost Everything</vt:lpstr>
      <vt:lpstr>Course overview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DVIC PRESENTATION TEMPLATE</dc:title>
  <dc:creator>ZACHARIE GUILLAUME Zacharie</dc:creator>
  <cp:lastModifiedBy>PARILUSYAN Brice</cp:lastModifiedBy>
  <cp:revision>310</cp:revision>
  <dcterms:modified xsi:type="dcterms:W3CDTF">2021-09-03T15:52:58Z</dcterms:modified>
</cp:coreProperties>
</file>